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2"/>
  </p:notesMasterIdLst>
  <p:sldIdLst>
    <p:sldId id="269" r:id="rId2"/>
    <p:sldId id="263" r:id="rId3"/>
    <p:sldId id="272" r:id="rId4"/>
    <p:sldId id="290" r:id="rId5"/>
    <p:sldId id="307" r:id="rId6"/>
    <p:sldId id="308" r:id="rId7"/>
    <p:sldId id="291" r:id="rId8"/>
    <p:sldId id="309" r:id="rId9"/>
    <p:sldId id="293" r:id="rId10"/>
    <p:sldId id="295" r:id="rId11"/>
    <p:sldId id="310" r:id="rId12"/>
    <p:sldId id="294" r:id="rId13"/>
    <p:sldId id="322" r:id="rId14"/>
    <p:sldId id="296" r:id="rId15"/>
    <p:sldId id="311" r:id="rId16"/>
    <p:sldId id="297" r:id="rId17"/>
    <p:sldId id="312" r:id="rId18"/>
    <p:sldId id="313" r:id="rId19"/>
    <p:sldId id="314" r:id="rId20"/>
    <p:sldId id="315" r:id="rId21"/>
    <p:sldId id="324" r:id="rId22"/>
    <p:sldId id="325" r:id="rId23"/>
    <p:sldId id="326" r:id="rId24"/>
    <p:sldId id="316" r:id="rId25"/>
    <p:sldId id="317" r:id="rId26"/>
    <p:sldId id="318" r:id="rId27"/>
    <p:sldId id="319" r:id="rId28"/>
    <p:sldId id="320" r:id="rId29"/>
    <p:sldId id="323" r:id="rId30"/>
    <p:sldId id="321" r:id="rId31"/>
  </p:sldIdLst>
  <p:sldSz cx="9144000" cy="5715000" type="screen16x10"/>
  <p:notesSz cx="6858000" cy="9144000"/>
  <p:embeddedFontLst>
    <p:embeddedFont>
      <p:font typeface="Paperlogy 4 Regular"/>
      <p:regular r:id="rId33"/>
    </p:embeddedFont>
    <p:embeddedFont>
      <p:font typeface="Paperlogy 5 Medium"/>
      <p:regular r:id="rId34"/>
    </p:embeddedFont>
    <p:embeddedFont>
      <p:font typeface="Paperlogy 6 SemiBold"/>
      <p:regular r:id="rId35"/>
      <p:bold r:id="rId36"/>
    </p:embeddedFont>
    <p:embeddedFont>
      <p:font typeface="Paperlogy 7 Bold"/>
      <p:bold r:id="rId37"/>
    </p:embeddedFont>
    <p:embeddedFont>
      <p:font typeface="Paperlogy 8 ExtraBold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Cambria Math" panose="02040503050406030204" pitchFamily="18" charset="0"/>
      <p:regular r:id="rId41"/>
    </p:embeddedFont>
  </p:embeddedFontLst>
  <p:defaultTextStyle>
    <a:defPPr>
      <a:defRPr lang="ko-KR"/>
    </a:defPPr>
    <a:lvl1pPr marL="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6EE"/>
    <a:srgbClr val="001F60"/>
    <a:srgbClr val="3C5BA9"/>
    <a:srgbClr val="486AC2"/>
    <a:srgbClr val="5278D8"/>
    <a:srgbClr val="4472C4"/>
    <a:srgbClr val="104862"/>
    <a:srgbClr val="0D3512"/>
    <a:srgbClr val="F9F2F8"/>
    <a:srgbClr val="FB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6" autoAdjust="0"/>
    <p:restoredTop sz="95216" autoAdjust="0"/>
  </p:normalViewPr>
  <p:slideViewPr>
    <p:cSldViewPr snapToGrid="0">
      <p:cViewPr varScale="1">
        <p:scale>
          <a:sx n="98" d="100"/>
          <a:sy n="98" d="100"/>
        </p:scale>
        <p:origin x="12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13F5D-AEED-4F15-BD06-259901833353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22DC-E6D8-4FDD-87B6-322338363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5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A4F2793-BBCE-A7B7-8453-F42934B8E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633" y="2285497"/>
            <a:ext cx="8098734" cy="779812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교재의 제목을 입력해주세요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FB6A233-9A14-1C15-FA14-BB14B1E567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4190" y="3926781"/>
            <a:ext cx="1359460" cy="374304"/>
          </a:xfrm>
          <a:solidFill>
            <a:schemeClr val="bg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333" b="1" i="0">
                <a:solidFill>
                  <a:schemeClr val="bg1"/>
                </a:solidFill>
                <a:latin typeface="Paperlogy 6 SemiBold" pitchFamily="2" charset="-127"/>
                <a:ea typeface="Paperlogy 6 SemiBold" pitchFamily="2" charset="-127"/>
              </a:defRPr>
            </a:lvl1pPr>
          </a:lstStyle>
          <a:p>
            <a:pPr lvl="0"/>
            <a:r>
              <a:rPr kumimoji="1" lang="en-US" altLang="ko-KR" dirty="0"/>
              <a:t>Name</a:t>
            </a:r>
            <a:endParaRPr kumimoji="1"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5D9B1034-CB14-8C37-59DE-D25BDEB62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3654" y="3926781"/>
            <a:ext cx="2476163" cy="374304"/>
          </a:xfr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l">
              <a:buNone/>
              <a:defRPr sz="1333" b="0" i="0">
                <a:solidFill>
                  <a:schemeClr val="bg2">
                    <a:lumMod val="25000"/>
                  </a:schemeClr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pPr lvl="0"/>
            <a:r>
              <a:rPr kumimoji="1" lang="en-US" altLang="ko-KR" dirty="0"/>
              <a:t>E-Mail</a:t>
            </a:r>
            <a:endParaRPr kumimoji="1"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C6A480D-D9B9-8378-FCE8-CC82E4C970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633" y="3065311"/>
            <a:ext cx="8098734" cy="514227"/>
          </a:xfrm>
          <a:noFill/>
        </p:spPr>
        <p:txBody>
          <a:bodyPr anchor="t"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ko-KR" altLang="en-US" dirty="0"/>
              <a:t>교재의 대단원 제목을 입력해주세요</a:t>
            </a:r>
          </a:p>
        </p:txBody>
      </p:sp>
      <p:pic>
        <p:nvPicPr>
          <p:cNvPr id="17" name="그림 16" descr="폰트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785BF985-59C8-1FAE-378C-EA1BC3FC7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0" y="1529704"/>
            <a:ext cx="1570182" cy="483134"/>
          </a:xfrm>
          <a:prstGeom prst="rect">
            <a:avLst/>
          </a:prstGeom>
        </p:spPr>
      </p:pic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8F15C221-2B8F-D5CE-CA85-EE20700B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4191" y="4461177"/>
            <a:ext cx="3835624" cy="374304"/>
          </a:xfrm>
        </p:spPr>
        <p:txBody>
          <a:bodyPr>
            <a:normAutofit/>
          </a:bodyPr>
          <a:lstStyle>
            <a:lvl1pPr marL="0" indent="0" algn="ctr">
              <a:buNone/>
              <a:defRPr sz="1333" b="0" i="0"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en-US" altLang="ko-KR" dirty="0"/>
              <a:t>2024.09.03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D8979E-2FD8-EFC2-E5D7-23E09AB6633B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41C1D2-C7F1-F431-D17A-750406BDE9FA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9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7F57A-AEF8-68E7-F8DA-268D7877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952107"/>
          </a:xfrm>
        </p:spPr>
        <p:txBody>
          <a:bodyPr anchor="ctr">
            <a:normAutofit/>
          </a:bodyPr>
          <a:lstStyle>
            <a:lvl1pPr algn="l">
              <a:defRPr sz="3200" b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DC7BC03-0A44-ABED-8E8B-1DB1EAAD8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742" y="1060043"/>
            <a:ext cx="8276511" cy="4004396"/>
          </a:xfrm>
        </p:spPr>
        <p:txBody>
          <a:bodyPr/>
          <a:lstStyle/>
          <a:p>
            <a:pPr lvl="0"/>
            <a:r>
              <a:rPr kumimoji="1" lang="en-US" altLang="ko-KR" dirty="0"/>
              <a:t>9.3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01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9.3.1</a:t>
            </a:r>
            <a:r>
              <a:rPr kumimoji="1" lang="ko-KR" altLang="en-US" dirty="0"/>
              <a:t>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9.3.2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</a:p>
          <a:p>
            <a:pPr lvl="0"/>
            <a:r>
              <a:rPr kumimoji="1" lang="en-US" altLang="ko-KR" dirty="0"/>
              <a:t>18.20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02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  <a:endParaRPr kumimoji="1" lang="ko-KR" altLang="en-US" dirty="0"/>
          </a:p>
        </p:txBody>
      </p:sp>
      <p:sp>
        <p:nvSpPr>
          <p:cNvPr id="26" name="슬라이드 번호 개체 틀 17">
            <a:extLst>
              <a:ext uri="{FF2B5EF4-FFF2-40B4-BE49-F238E27FC236}">
                <a16:creationId xmlns:a16="http://schemas.microsoft.com/office/drawing/2014/main" id="{C53B1E84-9445-91E5-585C-28134828E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831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F9C7103-1DCE-38B9-BB5A-796D41EBD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835" y="1084082"/>
            <a:ext cx="8098734" cy="3652511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F3E4A5-F3FE-B15F-A3CA-25A1E6DCBECF}"/>
              </a:ext>
            </a:extLst>
          </p:cNvPr>
          <p:cNvSpPr/>
          <p:nvPr userDrawn="1"/>
        </p:nvSpPr>
        <p:spPr>
          <a:xfrm>
            <a:off x="0" y="4958156"/>
            <a:ext cx="9144000" cy="764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1157B58-F7E8-5D57-894A-2F1729F8AB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38905" y="5188078"/>
            <a:ext cx="670063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60F1D-04C0-7058-5BAA-49D077765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6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소단원 제목 이름</a:t>
            </a:r>
          </a:p>
        </p:txBody>
      </p:sp>
    </p:spTree>
    <p:extLst>
      <p:ext uri="{BB962C8B-B14F-4D97-AF65-F5344CB8AC3E}">
        <p14:creationId xmlns:p14="http://schemas.microsoft.com/office/powerpoint/2010/main" val="30666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A464A2E-67AA-9A44-1B30-2418BB9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47" y="414579"/>
            <a:ext cx="4245310" cy="304271"/>
          </a:xfrm>
        </p:spPr>
        <p:txBody>
          <a:bodyPr>
            <a:normAutofit/>
          </a:bodyPr>
          <a:lstStyle>
            <a:lvl1pPr>
              <a:defRPr sz="1400" b="0" i="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42509A3F-280E-D471-4D2B-8D8907162A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124" y="395834"/>
            <a:ext cx="670063" cy="304271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pPr lvl="0"/>
            <a:r>
              <a:rPr kumimoji="1" lang="en-US" altLang="ko-KR" dirty="0"/>
              <a:t>99.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3AC44-40BF-BEE3-293A-B504C54D02D1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7EE0B3C-1DFE-813D-4AA5-E27B392275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A793156-0FED-3108-121D-A686961A1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cxnSp>
        <p:nvCxnSpPr>
          <p:cNvPr id="33" name="직선 연결선 3">
            <a:extLst>
              <a:ext uri="{FF2B5EF4-FFF2-40B4-BE49-F238E27FC236}">
                <a16:creationId xmlns:a16="http://schemas.microsoft.com/office/drawing/2014/main" id="{313CB276-6ACC-41C8-16C6-05592727ADC4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6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B2FE-9E69-58ED-F030-3E4F68AE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059295"/>
            <a:ext cx="8098734" cy="1104636"/>
          </a:xfrm>
          <a:prstGeom prst="roundRect">
            <a:avLst>
              <a:gd name="adj" fmla="val 9015"/>
            </a:avLst>
          </a:prstGeom>
          <a:effectLst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CBC304-A4BE-412E-E626-5C6824B7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DDF63-1A45-1343-C124-484ACAFEFC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112" y="4685848"/>
            <a:ext cx="1362180" cy="3187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37473B-AB85-56B4-7B56-0765373AC609}"/>
              </a:ext>
            </a:extLst>
          </p:cNvPr>
          <p:cNvSpPr/>
          <p:nvPr userDrawn="1"/>
        </p:nvSpPr>
        <p:spPr>
          <a:xfrm>
            <a:off x="0" y="5486404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CB3AC-2E71-578D-418C-3FB43D014F1E}"/>
              </a:ext>
            </a:extLst>
          </p:cNvPr>
          <p:cNvSpPr/>
          <p:nvPr userDrawn="1"/>
        </p:nvSpPr>
        <p:spPr>
          <a:xfrm>
            <a:off x="0" y="1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287B6F-617E-2294-174D-2ACCF20B99C2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BC2BC-F240-F888-7EF6-F74970DCF32D}"/>
              </a:ext>
            </a:extLst>
          </p:cNvPr>
          <p:cNvSpPr/>
          <p:nvPr userDrawn="1"/>
        </p:nvSpPr>
        <p:spPr>
          <a:xfrm>
            <a:off x="0" y="5477312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4FB797-3DEF-2BD4-1315-FAD2685A741C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1AA37-23A2-0C07-C909-99FE4877A16F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6602F5-7096-E44F-B694-8C029C7C4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45" y="1263408"/>
            <a:ext cx="8425923" cy="407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/>
          </a:p>
        </p:txBody>
      </p:sp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DBF272EF-C931-623B-5442-3D015A34A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3C21CC-B849-D6F2-4B10-FF1A3BDE47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C10E78-50BB-0795-106E-E0EB6B0FE65E}"/>
              </a:ext>
            </a:extLst>
          </p:cNvPr>
          <p:cNvSpPr/>
          <p:nvPr userDrawn="1"/>
        </p:nvSpPr>
        <p:spPr>
          <a:xfrm>
            <a:off x="0" y="0"/>
            <a:ext cx="9144000" cy="857250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74AC96-B762-6142-A8EE-647AB5EA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" y="0"/>
            <a:ext cx="913263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/>
          </a:p>
        </p:txBody>
      </p:sp>
      <p:cxnSp>
        <p:nvCxnSpPr>
          <p:cNvPr id="23" name="직선 연결선 3">
            <a:extLst>
              <a:ext uri="{FF2B5EF4-FFF2-40B4-BE49-F238E27FC236}">
                <a16:creationId xmlns:a16="http://schemas.microsoft.com/office/drawing/2014/main" id="{09C7A63D-3DEA-4847-9661-E8A0EBEB5200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4" r:id="rId4"/>
    <p:sldLayoutId id="2147483666" r:id="rId5"/>
  </p:sldLayoutIdLst>
  <p:hf hdr="0" ftr="0" dt="0"/>
  <p:txStyles>
    <p:titleStyle>
      <a:lvl1pPr marL="180000" algn="l" defTabSz="761830" rtl="0" eaLnBrk="1" latinLnBrk="0" hangingPunct="1">
        <a:lnSpc>
          <a:spcPct val="90000"/>
        </a:lnSpc>
        <a:spcBef>
          <a:spcPct val="0"/>
        </a:spcBef>
        <a:buNone/>
        <a:defRPr sz="3666" b="1" i="0" kern="1200">
          <a:solidFill>
            <a:schemeClr val="bg1"/>
          </a:solidFill>
          <a:latin typeface="Paperlogy 7 Bold" pitchFamily="2" charset="-127"/>
          <a:ea typeface="Paperlogy 7 Bold" pitchFamily="2" charset="-127"/>
          <a:cs typeface="+mj-cs"/>
        </a:defRPr>
      </a:lvl1pPr>
    </p:titleStyle>
    <p:bodyStyle>
      <a:lvl1pPr marL="190458" indent="-190458" algn="l" defTabSz="761830" rtl="0" eaLnBrk="1" latinLnBrk="0" hangingPunct="1">
        <a:lnSpc>
          <a:spcPct val="140000"/>
        </a:lnSpc>
        <a:spcBef>
          <a:spcPts val="833"/>
        </a:spcBef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Paperlogy 5 Medium" pitchFamily="2" charset="-127"/>
          <a:ea typeface="Paperlogy 5 Medium" pitchFamily="2" charset="-127"/>
          <a:cs typeface="+mn-cs"/>
        </a:defRPr>
      </a:lvl1pPr>
      <a:lvl2pPr marL="571371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2pPr>
      <a:lvl3pPr marL="952287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333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3pPr>
      <a:lvl4pPr marL="1333202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4pPr>
      <a:lvl5pPr marL="1714115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5pPr>
      <a:lvl6pPr marL="2095031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5946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857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7775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16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3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4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658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57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489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402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317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Yf_-bj2Zaq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5C077-F2F8-CD3D-6560-267FCBCB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Hands On Machine Learning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3D59A-58DE-84DB-A7F9-BFE9A959D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4470" y="3830838"/>
            <a:ext cx="1553669" cy="37430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장준영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98912-4712-6F73-7916-E471207733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8140" y="3830838"/>
            <a:ext cx="2101401" cy="37430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dirty="0"/>
              <a:t>jjy1019@inha.edu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BD29AB-B9C0-FB6B-164A-882956123F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638" y="3051022"/>
            <a:ext cx="8098734" cy="514227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Chapter 14. Computer Vision using CNN</a:t>
            </a:r>
            <a:endParaRPr kumimoji="1" lang="ko-KR" altLang="en-US" sz="1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7B161F-30AB-B90B-F57B-256968EA8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470" y="4330774"/>
            <a:ext cx="3655071" cy="374304"/>
          </a:xfrm>
        </p:spPr>
        <p:txBody>
          <a:bodyPr/>
          <a:lstStyle/>
          <a:p>
            <a:r>
              <a:rPr kumimoji="1" lang="en-US" altLang="ko-KR" dirty="0"/>
              <a:t>2024.11.14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86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14.3 Pooling Layer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1899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Purpose : To reduce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Amount of computation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Memory usage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Number of Parameters </a:t>
            </a:r>
            <a:endParaRPr kumimoji="1" lang="en-US" altLang="ko-KR" sz="1633" dirty="0"/>
          </a:p>
        </p:txBody>
      </p:sp>
    </p:spTree>
    <p:extLst>
      <p:ext uri="{BB962C8B-B14F-4D97-AF65-F5344CB8AC3E}">
        <p14:creationId xmlns:p14="http://schemas.microsoft.com/office/powerpoint/2010/main" val="463170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96DC5-AE4D-ED5A-75BA-08E7EBDF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67CEBEC-C0F4-64B1-833C-FF96D102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>
            <a:normAutofit/>
          </a:bodyPr>
          <a:lstStyle/>
          <a:p>
            <a:r>
              <a:rPr lang="en-US" altLang="ko-KR" dirty="0"/>
              <a:t>14.3 Pooling Layer : Max vs Avg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174403-4397-8B2C-D5EF-C767EAED9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D12FA9-3AD8-D98D-CBEB-E849F910C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32811"/>
              </p:ext>
            </p:extLst>
          </p:nvPr>
        </p:nvGraphicFramePr>
        <p:xfrm>
          <a:off x="654944" y="1282982"/>
          <a:ext cx="7824748" cy="3803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348">
                  <a:extLst>
                    <a:ext uri="{9D8B030D-6E8A-4147-A177-3AD203B41FA5}">
                      <a16:colId xmlns:a16="http://schemas.microsoft.com/office/drawing/2014/main" val="2913818610"/>
                    </a:ext>
                  </a:extLst>
                </a:gridCol>
                <a:gridCol w="2625970">
                  <a:extLst>
                    <a:ext uri="{9D8B030D-6E8A-4147-A177-3AD203B41FA5}">
                      <a16:colId xmlns:a16="http://schemas.microsoft.com/office/drawing/2014/main" val="1130938256"/>
                    </a:ext>
                  </a:extLst>
                </a:gridCol>
                <a:gridCol w="2860430">
                  <a:extLst>
                    <a:ext uri="{9D8B030D-6E8A-4147-A177-3AD203B41FA5}">
                      <a16:colId xmlns:a16="http://schemas.microsoft.com/office/drawing/2014/main" val="1567935845"/>
                    </a:ext>
                  </a:extLst>
                </a:gridCol>
              </a:tblGrid>
              <a:tr h="738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dirty="0">
                          <a:solidFill>
                            <a:prstClr val="white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Original</a:t>
                      </a:r>
                      <a:endParaRPr lang="ko-KR" altLang="en-US" sz="2200" b="1" i="0" kern="1200" dirty="0">
                        <a:solidFill>
                          <a:prstClr val="white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618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i="0" kern="1200" dirty="0">
                          <a:solidFill>
                            <a:prstClr val="white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Max pooling</a:t>
                      </a:r>
                      <a:endParaRPr lang="ko-KR" altLang="en-US" sz="2200" b="1" i="0" kern="1200" dirty="0">
                        <a:solidFill>
                          <a:prstClr val="white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dirty="0">
                          <a:solidFill>
                            <a:prstClr val="white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Average pooling</a:t>
                      </a:r>
                      <a:endParaRPr lang="ko-KR" altLang="en-US" sz="2200" b="1" i="0" kern="1200" dirty="0">
                        <a:solidFill>
                          <a:prstClr val="white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066854"/>
                  </a:ext>
                </a:extLst>
              </a:tr>
              <a:tr h="19852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498627"/>
                  </a:ext>
                </a:extLst>
              </a:tr>
              <a:tr h="539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-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Extract only big features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Extract average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117914"/>
                  </a:ext>
                </a:extLst>
              </a:tr>
              <a:tr h="539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-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Invariance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Equivariance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88613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25B8E65-C46E-F3FF-D1FC-3AF7F3E2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32" y="2271902"/>
            <a:ext cx="1519438" cy="1501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AAA93B-BC0D-3CF4-2344-9B4B29D40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77" y="2271903"/>
            <a:ext cx="1501975" cy="1501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79C95D-FEDC-C8F0-F6A1-0896E47A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972" y="2386564"/>
            <a:ext cx="1303133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14.4 Pooling Layer Implementation with </a:t>
            </a:r>
            <a:r>
              <a:rPr lang="en-US" altLang="ko-KR" dirty="0" err="1"/>
              <a:t>Keras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2399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b="1" dirty="0"/>
              <a:t>Depth-wise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Pooling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Apply pooling only in channel direction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Reducing the number of channels while maintaining spatial information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Ex) 70*120*60 -&gt; 70*120*20</a:t>
            </a:r>
          </a:p>
          <a:p>
            <a:pPr lvl="1">
              <a:lnSpc>
                <a:spcPct val="130000"/>
              </a:lnSpc>
            </a:pPr>
            <a:endParaRPr kumimoji="1" lang="en-US" altLang="ko-KR" sz="1833" dirty="0"/>
          </a:p>
        </p:txBody>
      </p:sp>
    </p:spTree>
    <p:extLst>
      <p:ext uri="{BB962C8B-B14F-4D97-AF65-F5344CB8AC3E}">
        <p14:creationId xmlns:p14="http://schemas.microsoft.com/office/powerpoint/2010/main" val="2289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7653-6601-9AA4-E7C2-A0FBCB763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7E6D4AE-22B1-F8EB-1FF2-EB21C848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14.4 Pooling Layer Implementation with </a:t>
            </a:r>
            <a:r>
              <a:rPr lang="en-US" altLang="ko-KR" dirty="0" err="1"/>
              <a:t>Keras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E1DB85-735E-7D3E-6434-F63F55CEF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E386C5B-DDF8-9F96-E474-CDE7D9A8A898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209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Global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Average Pooling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Reducing dimensionality of 3D -&gt; 1D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All values in each channel are averaged to represent each channel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 Summarize information in feature map into a single value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56F869-D97B-2779-F9B2-DC1F86CB5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319" y="3321538"/>
            <a:ext cx="3884400" cy="18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157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The image gets smaller and smaller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/>
              <a:t>But generally gets deeper because of convolutional layer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/>
              <a:t>Making more Feature Maps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FF8DC-04DD-2639-BB27-21A621A9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15" y="3072938"/>
            <a:ext cx="5372566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4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B9FA-D9FA-A1BE-1492-99FE04366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7A3C05-2BF3-E227-CE43-3298CA35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604E78-7968-AA28-2B27-0731CA372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D3CC0-B100-C122-17B4-BDCE87F2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077" y="1363850"/>
            <a:ext cx="4937845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37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LeNet-5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163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Key Features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Activation Function : tanh, RBF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Similar to Fashion MNIST Model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5290FB-D751-4606-6101-26ADFADC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339" y="3033559"/>
            <a:ext cx="5296359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30D8-F97E-8A4B-D5F7-86944570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41A4D8-B4ED-1D27-D060-811201F1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AlexNet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7C0CCB-E38B-4F3D-8615-28E8D664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B532671C-8E04-7EEC-6B3D-FDBA6B6683F9}"/>
              </a:ext>
            </a:extLst>
          </p:cNvPr>
          <p:cNvSpPr txBox="1">
            <a:spLocks/>
          </p:cNvSpPr>
          <p:nvPr/>
        </p:nvSpPr>
        <p:spPr>
          <a:xfrm>
            <a:off x="841254" y="1227138"/>
            <a:ext cx="7208530" cy="1828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Key Features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Max pooling, </a:t>
            </a:r>
            <a:r>
              <a:rPr kumimoji="1" lang="en-US" altLang="ko-KR" sz="1833" dirty="0" err="1"/>
              <a:t>ReLU</a:t>
            </a:r>
            <a:endParaRPr kumimoji="1" lang="en-US" altLang="ko-KR" sz="1833" dirty="0"/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Drop-out, Data augmentation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Implemented with GPU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053D2E-C89A-56AE-B263-1F577FFA8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45" y="3391509"/>
            <a:ext cx="2636748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9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1EA5F-0E0F-4D1E-1DE2-7E811568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60F43DC-A8B1-4205-7C5C-7BE5CCDF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AlexNet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B0C504-4E08-21A5-B6D1-B9D58C71D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DF9CFF2-5716-E0CC-A435-5B20223B646A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1891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Local Response Normalization(LRN)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Make the output of neurons more competitive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Implements “</a:t>
            </a:r>
            <a:r>
              <a:rPr kumimoji="1" lang="en-US" altLang="ko-KR" sz="1833" b="1" dirty="0"/>
              <a:t>the Lateral </a:t>
            </a:r>
            <a:r>
              <a:rPr kumimoji="1" lang="en-US" altLang="ko-KR" sz="1833" b="1" dirty="0" err="1"/>
              <a:t>Inhibitation</a:t>
            </a:r>
            <a:r>
              <a:rPr kumimoji="1" lang="en-US" altLang="ko-KR" sz="1833" dirty="0"/>
              <a:t>”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Not used much today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D9FFC8-F92F-1FCC-45C3-10FBE38B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69" y="3557491"/>
            <a:ext cx="3909462" cy="12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2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ED3AB-D2C5-A582-7E42-B202C2C1F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E12C11-B256-038E-E671-9E37D6DC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AlexNet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6C662E-6937-A949-DA1D-AD8582709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F7AFD0-5C66-DB3C-C991-117EE5F4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27" y="1185891"/>
            <a:ext cx="4625741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0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FCC8-3962-7525-8095-4C33AC33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kumimoji="1" lang="en-US" altLang="ko-KR" sz="4000" dirty="0"/>
              <a:t>INDEX</a:t>
            </a:r>
            <a:endParaRPr kumimoji="1"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B378F-306B-F105-955E-9A3680A76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14.1 Visual Cortex Structure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14.2 Convolutional Layer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14.3</a:t>
            </a:r>
            <a:r>
              <a:rPr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Pooling Layer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14.4</a:t>
            </a:r>
            <a:r>
              <a:rPr lang="en" altLang="ko-KR" sz="2200" b="1" dirty="0">
                <a:latin typeface="Paperlogy 6 SemiBold" pitchFamily="2" charset="-127"/>
                <a:ea typeface="Paperlogy 6 SemiBold" pitchFamily="2" charset="-127"/>
              </a:rPr>
              <a:t> Pooling Layer Implementation with Keras</a:t>
            </a:r>
          </a:p>
          <a:p>
            <a:pPr marL="323948" indent="-323948">
              <a:lnSpc>
                <a:spcPct val="130000"/>
              </a:lnSpc>
            </a:pPr>
            <a:r>
              <a:rPr lang="en" altLang="ko-KR" sz="2200" b="1" dirty="0">
                <a:latin typeface="Paperlogy 6 SemiBold" pitchFamily="2" charset="-127"/>
                <a:ea typeface="Paperlogy 6 SemiBold" pitchFamily="2" charset="-127"/>
              </a:rPr>
              <a:t>14.5 CNN Structure</a:t>
            </a:r>
          </a:p>
          <a:p>
            <a:pPr marL="323948" indent="-323948">
              <a:lnSpc>
                <a:spcPct val="130000"/>
              </a:lnSpc>
            </a:pPr>
            <a:r>
              <a:rPr lang="en" altLang="ko-KR" sz="2200" b="1" dirty="0">
                <a:latin typeface="Paperlogy 6 SemiBold" pitchFamily="2" charset="-127"/>
                <a:ea typeface="Paperlogy 6 SemiBold" pitchFamily="2" charset="-127"/>
              </a:rPr>
              <a:t>14.6 ResNet-34 CNN Implementation with Keras</a:t>
            </a:r>
          </a:p>
        </p:txBody>
      </p:sp>
    </p:spTree>
    <p:extLst>
      <p:ext uri="{BB962C8B-B14F-4D97-AF65-F5344CB8AC3E}">
        <p14:creationId xmlns:p14="http://schemas.microsoft.com/office/powerpoint/2010/main" val="128394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2E5A-7E72-DCE8-03DA-EA740C52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4D47116-23AF-6E5A-C4CA-41339CA0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GoogLeNet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E769B6-69D7-6B84-3110-B0B8CDAA8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CB51FF35-92A5-10A6-CE6D-5F547672865C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357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b="1" dirty="0"/>
              <a:t>Inception Module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/>
              <a:t>Motivation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666" dirty="0"/>
              <a:t>Q: How to improve Neural Network performance?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666" dirty="0"/>
              <a:t>A: Increasing Model’s size(#N of parameters)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666" dirty="0"/>
              <a:t>Problems</a:t>
            </a:r>
          </a:p>
          <a:p>
            <a:pPr lvl="2">
              <a:lnSpc>
                <a:spcPct val="130000"/>
              </a:lnSpc>
            </a:pPr>
            <a:r>
              <a:rPr kumimoji="1" lang="en-US" altLang="ko-KR" sz="1499" dirty="0"/>
              <a:t>Overfitting</a:t>
            </a:r>
          </a:p>
          <a:p>
            <a:pPr lvl="2">
              <a:lnSpc>
                <a:spcPct val="130000"/>
              </a:lnSpc>
            </a:pPr>
            <a:r>
              <a:rPr kumimoji="1" lang="en-US" altLang="ko-KR" sz="1499" dirty="0"/>
              <a:t>Computation increases</a:t>
            </a:r>
          </a:p>
        </p:txBody>
      </p:sp>
    </p:spTree>
    <p:extLst>
      <p:ext uri="{BB962C8B-B14F-4D97-AF65-F5344CB8AC3E}">
        <p14:creationId xmlns:p14="http://schemas.microsoft.com/office/powerpoint/2010/main" val="938027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07E3B-C97B-7537-0C3B-7FBD6C3F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A132E2-8415-1E3D-A911-6A722659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GoogLeNet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25F347-277C-9796-5511-0E8C2FB89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12466E9-0397-990F-8F98-EEC4C3C87B6F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2024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Initial idea : Sparsely Connected Architecture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666" dirty="0"/>
              <a:t>Connect only when the correlation between input nodes is high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666" dirty="0"/>
              <a:t>“Cluster” is formed between nodes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666" dirty="0"/>
              <a:t>Problems</a:t>
            </a:r>
          </a:p>
          <a:p>
            <a:pPr lvl="2">
              <a:lnSpc>
                <a:spcPct val="130000"/>
              </a:lnSpc>
            </a:pPr>
            <a:r>
              <a:rPr kumimoji="1" lang="en-US" altLang="ko-KR" sz="1499" dirty="0"/>
              <a:t>Difficult to calculate on non-uniform, sparse data structures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D22C50-E9C5-7B23-372C-6D55E8B6A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14" y="3251200"/>
            <a:ext cx="470956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73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AC206-F740-598E-6195-C156A5C9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16E7FD3-18F7-CE9C-3199-8773D943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GoogLeNet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CB2ABA-E839-745F-958E-E207ACD0F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5D9D77F0-A7EC-79ED-01CE-B14332ABA5ED}"/>
              </a:ext>
            </a:extLst>
          </p:cNvPr>
          <p:cNvSpPr txBox="1">
            <a:spLocks/>
          </p:cNvSpPr>
          <p:nvPr/>
        </p:nvSpPr>
        <p:spPr>
          <a:xfrm>
            <a:off x="841253" y="1227137"/>
            <a:ext cx="7536839" cy="2024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Inception Module(Naive ver.)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666" dirty="0"/>
              <a:t>1*1 filter : Extract highly correlated features within nearby areas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666" dirty="0"/>
              <a:t>3*3, 5*5 filter : Extract clusters from more distantly correlated regions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666" dirty="0"/>
              <a:t>Problems</a:t>
            </a:r>
          </a:p>
          <a:p>
            <a:pPr lvl="2">
              <a:lnSpc>
                <a:spcPct val="130000"/>
              </a:lnSpc>
            </a:pPr>
            <a:r>
              <a:rPr kumimoji="1" lang="en-US" altLang="ko-KR" sz="1499" dirty="0"/>
              <a:t>Difficult to calculate on non-uniform, sparse data structures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0B573B4C-AC49-9536-8EEA-11260209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58" y="3341685"/>
            <a:ext cx="3329880" cy="190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22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CA27-D339-8B00-16AF-255C02E89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4AB5C59-5DA3-9DA8-0A5A-42F3FE786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GoogLeNet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C8000D-7CB8-6DD4-F8DA-BA2630EE5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03AB39C7-C9DD-2DFF-6D8D-F5E346D96C8F}"/>
              </a:ext>
            </a:extLst>
          </p:cNvPr>
          <p:cNvSpPr txBox="1">
            <a:spLocks/>
          </p:cNvSpPr>
          <p:nvPr/>
        </p:nvSpPr>
        <p:spPr>
          <a:xfrm>
            <a:off x="841253" y="1227137"/>
            <a:ext cx="7536839" cy="1242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Inception Module : Dimensionality reduction techniques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666" dirty="0"/>
              <a:t>Using 1*1 Convolution : Compress each channel’s information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666" dirty="0"/>
              <a:t>Dimension Reduction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2696C0D7-1749-2365-DA22-385828CB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29" y="2557123"/>
            <a:ext cx="2762741" cy="250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2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665F8-9B24-5581-0066-AD6813CF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C176EBC-B942-AA0E-3333-7211DE90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VGGNet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4DDBF8-BD6D-FD19-2307-74C76A0C2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922364D5-28C2-7676-4835-2FC147B10A23}"/>
              </a:ext>
            </a:extLst>
          </p:cNvPr>
          <p:cNvSpPr txBox="1">
            <a:spLocks/>
          </p:cNvSpPr>
          <p:nvPr/>
        </p:nvSpPr>
        <p:spPr>
          <a:xfrm>
            <a:off x="841254" y="1227136"/>
            <a:ext cx="7435238" cy="289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Key Features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Simple repetition of 2~3 convolutional layers + pooling layer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b="1" dirty="0"/>
              <a:t>Filter size = 3*3</a:t>
            </a:r>
          </a:p>
          <a:p>
            <a:pPr lvl="2">
              <a:lnSpc>
                <a:spcPct val="130000"/>
              </a:lnSpc>
            </a:pPr>
            <a:r>
              <a:rPr kumimoji="1" lang="en-US" altLang="ko-KR" sz="1666" dirty="0"/>
              <a:t>Three 3*3 = One 7*7</a:t>
            </a:r>
          </a:p>
          <a:p>
            <a:pPr lvl="2">
              <a:lnSpc>
                <a:spcPct val="130000"/>
              </a:lnSpc>
            </a:pPr>
            <a:r>
              <a:rPr kumimoji="1" lang="en-US" altLang="ko-KR" sz="1666" dirty="0"/>
              <a:t>The deeper, the more nonlinear functions, and the better the decision function is learned.</a:t>
            </a:r>
          </a:p>
          <a:p>
            <a:pPr lvl="2">
              <a:lnSpc>
                <a:spcPct val="130000"/>
              </a:lnSpc>
            </a:pPr>
            <a:r>
              <a:rPr kumimoji="1" lang="en-US" altLang="ko-KR" sz="1666" dirty="0"/>
              <a:t>Less parameters</a:t>
            </a:r>
          </a:p>
        </p:txBody>
      </p:sp>
    </p:spTree>
    <p:extLst>
      <p:ext uri="{BB962C8B-B14F-4D97-AF65-F5344CB8AC3E}">
        <p14:creationId xmlns:p14="http://schemas.microsoft.com/office/powerpoint/2010/main" val="2939079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DCD9B-D9AF-C404-2C2D-295CDF2F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C7892A0-B307-CF1C-3EAF-A5F0C8D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VGGNet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C7590-4249-CA9B-ED01-C9F62ECA7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3840AC-7942-EBEA-AA25-0C7DCA5D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83" y="1277160"/>
            <a:ext cx="3330229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34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40474-6606-408F-1D69-9C5E6E7D0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2C43A2B-642D-D212-2E6E-802B1351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ResNet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86E6E-4BE7-CABB-3EBA-2A156211B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FF90C32B-8274-0C7E-6089-219762C6B46B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163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Key Features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Residual Network : Extremely Deep CNN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Skip connection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B9C59E-6036-88E1-0AD0-B30E758B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78" y="2857500"/>
            <a:ext cx="3924640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01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5CF1-78A3-2910-786A-B0570091D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13E0615-E17A-8AFF-8CBD-BAE2EF18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ResNet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DD007F-607F-C9B6-3835-469813EC8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30FF5FE6-615F-8C07-66F5-0CE05DAFB3B3}"/>
              </a:ext>
            </a:extLst>
          </p:cNvPr>
          <p:cNvSpPr txBox="1">
            <a:spLocks/>
          </p:cNvSpPr>
          <p:nvPr/>
        </p:nvSpPr>
        <p:spPr>
          <a:xfrm>
            <a:off x="841254" y="1227138"/>
            <a:ext cx="7208530" cy="952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Skip Connection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Prevents “Vanishing Gradient”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4D1887-84CD-FEE5-2943-8CBCE5FB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56" y="2454277"/>
            <a:ext cx="4399288" cy="259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7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AFC2-3811-9283-E387-F6B173229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5518222-7C5F-3CC2-B7B4-79CD925A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ResNet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46102A-2B74-D1B4-393F-B87374BE8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F40CC1C-E78C-F10E-BB42-AF0BBFC7F0FE}"/>
              </a:ext>
            </a:extLst>
          </p:cNvPr>
          <p:cNvSpPr txBox="1">
            <a:spLocks/>
          </p:cNvSpPr>
          <p:nvPr/>
        </p:nvSpPr>
        <p:spPr>
          <a:xfrm>
            <a:off x="841254" y="1227138"/>
            <a:ext cx="7208530" cy="57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Example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ABBB2C-F5BF-E2FF-00D8-F9332D52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75" y="2156177"/>
            <a:ext cx="6431049" cy="24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33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62DC-9907-C093-EE05-E7BED16EC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FD09254-D4F7-BAAA-94D9-4AAC7BC6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ResNet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2E7096-4B81-4568-7912-430512DD3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C332BA65-D638-C33F-3345-B4D2A6CE681C}"/>
              </a:ext>
            </a:extLst>
          </p:cNvPr>
          <p:cNvSpPr txBox="1">
            <a:spLocks/>
          </p:cNvSpPr>
          <p:nvPr/>
        </p:nvSpPr>
        <p:spPr>
          <a:xfrm>
            <a:off x="841254" y="1227138"/>
            <a:ext cx="7208530" cy="57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Example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442792-BC85-4D44-9586-18BDF408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25" y="2469661"/>
            <a:ext cx="3524739" cy="2141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0FA21D-1A52-D049-2713-4FDA4720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814" y="2072569"/>
            <a:ext cx="2032093" cy="29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DBD7C8A-123A-F08C-5FF3-7F2847B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/>
          <a:lstStyle/>
          <a:p>
            <a:r>
              <a:rPr lang="en-US" altLang="ko-KR" dirty="0"/>
              <a:t>14.1 Visual Cortex Structure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A935B3-D0AB-76E4-4AB3-701B3A73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38D4113F-DE10-E7DB-CDB5-C2C49FF8D4D7}"/>
              </a:ext>
            </a:extLst>
          </p:cNvPr>
          <p:cNvSpPr txBox="1">
            <a:spLocks/>
          </p:cNvSpPr>
          <p:nvPr/>
        </p:nvSpPr>
        <p:spPr>
          <a:xfrm>
            <a:off x="841253" y="1227138"/>
            <a:ext cx="7396162" cy="139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en-US" altLang="ko-KR" sz="1833" b="1" dirty="0">
                <a:latin typeface="Paperlogy 4 Regular" pitchFamily="2" charset="-127"/>
                <a:ea typeface="Paperlogy 4 Regular" pitchFamily="2" charset="-127"/>
              </a:rPr>
              <a:t>Local Receptive Field</a:t>
            </a:r>
          </a:p>
          <a:p>
            <a:pPr algn="just"/>
            <a:r>
              <a:rPr kumimoji="1" lang="en-US" altLang="ko-KR" sz="1833" dirty="0">
                <a:latin typeface="Paperlogy 4 Regular" pitchFamily="2" charset="-127"/>
                <a:ea typeface="Paperlogy 4 Regular" pitchFamily="2" charset="-127"/>
              </a:rPr>
              <a:t>Main idea : Neurons respond only to visual stimuli with a small range of visual field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707358-6573-225C-2350-E5E45EBF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96" y="2791702"/>
            <a:ext cx="3005008" cy="244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8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EF09C-42AF-C57D-7E8E-1F7EB4F8C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8ABEB89-E555-C726-3018-647C4A5B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14.5 CNN Structure : </a:t>
            </a:r>
            <a:r>
              <a:rPr lang="en-US" altLang="ko-KR" dirty="0" err="1"/>
              <a:t>ResNet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61E609-9B57-B31A-A2F5-F705D5497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F0EAD6BC-4458-6C3E-E5AC-686707523157}"/>
              </a:ext>
            </a:extLst>
          </p:cNvPr>
          <p:cNvSpPr txBox="1">
            <a:spLocks/>
          </p:cNvSpPr>
          <p:nvPr/>
        </p:nvSpPr>
        <p:spPr>
          <a:xfrm>
            <a:off x="967733" y="4557736"/>
            <a:ext cx="7208530" cy="57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000" dirty="0">
                <a:hlinkClick r:id="rId2"/>
              </a:rPr>
              <a:t>[Deep Learning 101] </a:t>
            </a:r>
            <a:r>
              <a:rPr lang="en-US" altLang="ko-KR" sz="2000" dirty="0" err="1">
                <a:hlinkClick r:id="rId2"/>
              </a:rPr>
              <a:t>ResNet</a:t>
            </a:r>
            <a:r>
              <a:rPr lang="en-US" altLang="ko-KR" sz="2000" dirty="0">
                <a:hlinkClick r:id="rId2"/>
              </a:rPr>
              <a:t> </a:t>
            </a:r>
            <a:r>
              <a:rPr lang="ko-KR" altLang="en-US" sz="2000" dirty="0" err="1">
                <a:hlinkClick r:id="rId2"/>
              </a:rPr>
              <a:t>잔차신경망이란</a:t>
            </a:r>
            <a:r>
              <a:rPr lang="en-US" altLang="ko-KR" sz="2000" dirty="0">
                <a:hlinkClick r:id="rId2"/>
              </a:rPr>
              <a:t>? (feat.</a:t>
            </a:r>
            <a:r>
              <a:rPr lang="ko-KR" altLang="en-US" sz="2000" dirty="0" err="1">
                <a:hlinkClick r:id="rId2"/>
              </a:rPr>
              <a:t>기울기소실문제</a:t>
            </a:r>
            <a:r>
              <a:rPr lang="en-US" altLang="ko-KR" sz="2000" dirty="0">
                <a:hlinkClick r:id="rId2"/>
              </a:rPr>
              <a:t>)</a:t>
            </a:r>
            <a:endParaRPr kumimoji="1"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B37FF9-5460-14BB-5BEB-B1544C1A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44" y="1436872"/>
            <a:ext cx="6557108" cy="28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6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DBD7C8A-123A-F08C-5FF3-7F2847B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/>
          <a:lstStyle/>
          <a:p>
            <a:r>
              <a:rPr lang="en-US" altLang="ko-KR" dirty="0"/>
              <a:t>14.2 Convolutional Layer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A935B3-D0AB-76E4-4AB3-701B3A73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60F1DCEC-5826-F96A-F626-42F243558679}"/>
              </a:ext>
            </a:extLst>
          </p:cNvPr>
          <p:cNvSpPr txBox="1">
            <a:spLocks/>
          </p:cNvSpPr>
          <p:nvPr/>
        </p:nvSpPr>
        <p:spPr>
          <a:xfrm>
            <a:off x="739653" y="1294424"/>
            <a:ext cx="7208530" cy="573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Extract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features of input data from CNN</a:t>
            </a:r>
            <a:endParaRPr kumimoji="1" lang="en-US" altLang="ko-KR" sz="1833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41410-E054-8C72-B9D6-7A2265DE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81" y="2057283"/>
            <a:ext cx="4365038" cy="29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2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EA482-F9E0-E351-43A0-49C5ED475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C535152-910D-B249-FF2E-55AC02DD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/>
          <a:lstStyle/>
          <a:p>
            <a:r>
              <a:rPr lang="en-US" altLang="ko-KR" dirty="0"/>
              <a:t>14.2 Convolutional Layer : Filter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78830B-7056-BDCC-A5BF-D6B2014CD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5CBBD19-C05A-0A97-BF5E-E8BBA865EA57}"/>
              </a:ext>
            </a:extLst>
          </p:cNvPr>
          <p:cNvSpPr txBox="1">
            <a:spLocks/>
          </p:cNvSpPr>
          <p:nvPr/>
        </p:nvSpPr>
        <p:spPr>
          <a:xfrm>
            <a:off x="841253" y="1227138"/>
            <a:ext cx="7396162" cy="14216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en-US" altLang="ko-KR" sz="2000" dirty="0">
                <a:latin typeface="Paperlogy 4 Regular" pitchFamily="2" charset="-127"/>
                <a:ea typeface="Paperlogy 4 Regular" pitchFamily="2" charset="-127"/>
              </a:rPr>
              <a:t>Weight set</a:t>
            </a:r>
          </a:p>
          <a:p>
            <a:pPr algn="just"/>
            <a:r>
              <a:rPr kumimoji="1" lang="en-US" altLang="ko-KR" sz="2000" dirty="0">
                <a:latin typeface="Paperlogy 4 Regular" pitchFamily="2" charset="-127"/>
                <a:ea typeface="Paperlogy 4 Regular" pitchFamily="2" charset="-127"/>
              </a:rPr>
              <a:t>One Filter makes one Feature Map</a:t>
            </a:r>
          </a:p>
          <a:p>
            <a:pPr algn="just"/>
            <a:r>
              <a:rPr kumimoji="1" lang="en-US" altLang="ko-KR" sz="2000" dirty="0">
                <a:latin typeface="Paperlogy 4 Regular" pitchFamily="2" charset="-127"/>
                <a:ea typeface="Paperlogy 4 Regular" pitchFamily="2" charset="-127"/>
              </a:rPr>
              <a:t>Deep learning : Finding the value of a filter while learning</a:t>
            </a:r>
          </a:p>
          <a:p>
            <a:pPr algn="just"/>
            <a:endParaRPr kumimoji="1" lang="en-US" altLang="ko-KR" sz="1833" dirty="0">
              <a:latin typeface="Paperlogy 4 Regular" pitchFamily="2" charset="-127"/>
              <a:ea typeface="Paperlogy 4 Regular" pitchFamily="2" charset="-127"/>
            </a:endParaRPr>
          </a:p>
          <a:p>
            <a:pPr marL="0" indent="0" algn="just">
              <a:buNone/>
            </a:pPr>
            <a:endParaRPr kumimoji="1" lang="en-US" altLang="ko-KR" sz="1833" dirty="0">
              <a:latin typeface="Paperlogy 4 Regular" pitchFamily="2" charset="-127"/>
              <a:ea typeface="Paperlogy 4 Regular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F5CC6E-01A5-7C74-0E5A-2A4F28A63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30" y="2701196"/>
            <a:ext cx="3782136" cy="24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8A852-4DBD-D578-DCA6-FA9AF4131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EA123EE-5F58-20D6-32EB-F924462D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/>
          <a:lstStyle/>
          <a:p>
            <a:r>
              <a:rPr lang="en-US" altLang="ko-KR" dirty="0"/>
              <a:t>14.2 Convolutional Layer : Stack Feature Maps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3A24C2-F6CD-BE63-C4A1-FDD08196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4ADAA0F4-B1FC-5049-0D59-2D3D0084DC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004" y="4410070"/>
                <a:ext cx="7021991" cy="732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58" indent="-190458" algn="l" defTabSz="761830" rtl="0" eaLnBrk="1" latinLnBrk="0" hangingPunct="1">
                  <a:lnSpc>
                    <a:spcPct val="140000"/>
                  </a:lnSpc>
                  <a:spcBef>
                    <a:spcPts val="833"/>
                  </a:spcBef>
                  <a:buFont typeface="Arial" panose="020B0604020202020204" pitchFamily="34" charset="0"/>
                  <a:buChar char="•"/>
                  <a:defRPr sz="1667" b="0" i="0" kern="1200">
                    <a:solidFill>
                      <a:schemeClr val="tx1"/>
                    </a:solidFill>
                    <a:latin typeface="Paperlogy 5 Medium" pitchFamily="2" charset="-127"/>
                    <a:ea typeface="Paperlogy 5 Medium" pitchFamily="2" charset="-127"/>
                    <a:cs typeface="+mn-cs"/>
                  </a:defRPr>
                </a:lvl1pPr>
                <a:lvl2pPr marL="571371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2pPr>
                <a:lvl3pPr marL="952287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333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3pPr>
                <a:lvl4pPr marL="1333202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4pPr>
                <a:lvl5pPr marL="1714115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5pPr>
                <a:lvl6pPr marL="2095031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5946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6857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7775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𝒋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𝒌</m:t>
                        </m:r>
                      </m:sub>
                    </m:sSub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Paperlogy 4 Regular" pitchFamily="2" charset="-127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𝒌</m:t>
                        </m:r>
                      </m:sub>
                    </m:sSub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Paperlogy 4 Regular" pitchFamily="2" charset="-127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𝒖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𝟎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𝒉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𝟏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𝒗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𝟎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𝒘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𝟏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𝒌</m:t>
                                    </m:r>
                                  </m:e>
                                  <m:sup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25"/>
                                  </m:r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=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𝟎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𝒇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𝒙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  <m:t>𝒊</m:t>
                                        </m:r>
                                      </m:e>
                                      <m:sup>
                                        <m: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  <m:t>𝒋</m:t>
                                        </m:r>
                                      </m:e>
                                      <m:sup>
                                        <m: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𝒖</m:t>
                                    </m:r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𝒗</m:t>
                                    </m:r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Paperlogy 4 Regular" pitchFamily="2" charset="-127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,</m:t>
                                    </m:r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Paperlogy 4 Regular" pitchFamily="2" charset="-127"/>
                  <a:ea typeface="Paperlogy 4 Regular" pitchFamily="2" charset="-127"/>
                </a:endParaRPr>
              </a:p>
              <a:p>
                <a:pPr algn="just"/>
                <a:endParaRPr kumimoji="1" lang="en-US" altLang="ko-KR" sz="2000" b="1" dirty="0">
                  <a:latin typeface="Paperlogy 4 Regular" pitchFamily="2" charset="-127"/>
                  <a:ea typeface="Paperlogy 4 Regular" pitchFamily="2" charset="-127"/>
                </a:endParaRPr>
              </a:p>
              <a:p>
                <a:pPr algn="just"/>
                <a:endParaRPr kumimoji="1" lang="en-US" altLang="ko-KR" sz="1833" b="1" dirty="0">
                  <a:latin typeface="Paperlogy 4 Regular" pitchFamily="2" charset="-127"/>
                  <a:ea typeface="Paperlogy 4 Regular" pitchFamily="2" charset="-127"/>
                </a:endParaRPr>
              </a:p>
              <a:p>
                <a:pPr marL="0" indent="0" algn="just">
                  <a:buNone/>
                </a:pPr>
                <a:endParaRPr kumimoji="1" lang="en-US" altLang="ko-KR" sz="1833" dirty="0">
                  <a:latin typeface="Paperlogy 4 Regular" pitchFamily="2" charset="-127"/>
                  <a:ea typeface="Paperlogy 4 Regular" pitchFamily="2" charset="-127"/>
                </a:endParaRPr>
              </a:p>
            </p:txBody>
          </p:sp>
        </mc:Choice>
        <mc:Fallback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4ADAA0F4-B1FC-5049-0D59-2D3D0084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004" y="4410070"/>
                <a:ext cx="7021991" cy="732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595BAD2-9232-347D-261D-FB4CB14B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059" y="1064066"/>
            <a:ext cx="3391877" cy="31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DBD7C8A-123A-F08C-5FF3-7F2847B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/>
          <a:lstStyle/>
          <a:p>
            <a:r>
              <a:rPr lang="en-US" altLang="ko-KR" dirty="0"/>
              <a:t>14.2 Convolutional Layer : Stack Feature Maps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A935B3-D0AB-76E4-4AB3-701B3A73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AFFD41-8BD5-8212-D4CD-D9523195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05" y="1330936"/>
            <a:ext cx="7104185" cy="262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276126D4-F047-A667-BC3E-5179131B3A93}"/>
              </a:ext>
            </a:extLst>
          </p:cNvPr>
          <p:cNvSpPr txBox="1">
            <a:spLocks/>
          </p:cNvSpPr>
          <p:nvPr/>
        </p:nvSpPr>
        <p:spPr>
          <a:xfrm>
            <a:off x="1061001" y="4575071"/>
            <a:ext cx="7176414" cy="583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en-US" altLang="ko-KR" sz="2000" dirty="0">
                <a:latin typeface="Paperlogy 4 Regular" pitchFamily="2" charset="-127"/>
                <a:ea typeface="Paperlogy 4 Regular" pitchFamily="2" charset="-127"/>
              </a:rPr>
              <a:t>Each kernel of the filter processes convolution operation</a:t>
            </a:r>
          </a:p>
          <a:p>
            <a:pPr algn="just"/>
            <a:endParaRPr kumimoji="1" lang="en-US" altLang="ko-KR" sz="2000" dirty="0">
              <a:latin typeface="Paperlogy 4 Regular" pitchFamily="2" charset="-127"/>
              <a:ea typeface="Paperlogy 4 Regular" pitchFamily="2" charset="-127"/>
            </a:endParaRPr>
          </a:p>
          <a:p>
            <a:pPr algn="just"/>
            <a:endParaRPr kumimoji="1" lang="en-US" altLang="ko-KR" sz="1833" dirty="0">
              <a:latin typeface="Paperlogy 4 Regular" pitchFamily="2" charset="-127"/>
              <a:ea typeface="Paperlogy 4 Regular" pitchFamily="2" charset="-127"/>
            </a:endParaRPr>
          </a:p>
          <a:p>
            <a:pPr marL="0" indent="0" algn="just">
              <a:buNone/>
            </a:pPr>
            <a:endParaRPr kumimoji="1" lang="en-US" altLang="ko-KR" sz="1833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73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DF681-6FA9-7254-FE99-552F11166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144BD6A-5B03-C586-50C5-3380819D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/>
          <a:lstStyle/>
          <a:p>
            <a:r>
              <a:rPr lang="en-US" altLang="ko-KR" dirty="0"/>
              <a:t>14.2 Convolutional Layer : Stack Feature Maps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22D872-7DD2-F5EF-CA04-E5803D919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1822C777-4013-9454-A27E-8E759C5DAC56}"/>
              </a:ext>
            </a:extLst>
          </p:cNvPr>
          <p:cNvSpPr txBox="1">
            <a:spLocks/>
          </p:cNvSpPr>
          <p:nvPr/>
        </p:nvSpPr>
        <p:spPr>
          <a:xfrm>
            <a:off x="1061001" y="4575071"/>
            <a:ext cx="7176414" cy="583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en-US" altLang="ko-KR" sz="2000" dirty="0">
                <a:latin typeface="Paperlogy 4 Regular" pitchFamily="2" charset="-127"/>
                <a:ea typeface="Paperlogy 4 Regular" pitchFamily="2" charset="-127"/>
              </a:rPr>
              <a:t>Each feature maps are combined to form one channel</a:t>
            </a:r>
          </a:p>
          <a:p>
            <a:pPr algn="just"/>
            <a:endParaRPr kumimoji="1" lang="en-US" altLang="ko-KR" sz="2000" dirty="0">
              <a:latin typeface="Paperlogy 4 Regular" pitchFamily="2" charset="-127"/>
              <a:ea typeface="Paperlogy 4 Regular" pitchFamily="2" charset="-127"/>
            </a:endParaRPr>
          </a:p>
          <a:p>
            <a:pPr algn="just"/>
            <a:endParaRPr kumimoji="1" lang="en-US" altLang="ko-KR" sz="1833" dirty="0">
              <a:latin typeface="Paperlogy 4 Regular" pitchFamily="2" charset="-127"/>
              <a:ea typeface="Paperlogy 4 Regular" pitchFamily="2" charset="-127"/>
            </a:endParaRPr>
          </a:p>
          <a:p>
            <a:pPr marL="0" indent="0" algn="just">
              <a:buNone/>
            </a:pPr>
            <a:endParaRPr kumimoji="1" lang="en-US" altLang="ko-KR" sz="1833" dirty="0">
              <a:latin typeface="Paperlogy 4 Regular" pitchFamily="2" charset="-127"/>
              <a:ea typeface="Paperlogy 4 Regular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F5AB1E-57AB-A4FF-106E-F4DBB3139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31" y="1267775"/>
            <a:ext cx="7393354" cy="28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4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14.2 Convolutional Layer : Memory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253" y="1227137"/>
                <a:ext cx="7403977" cy="3548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58" indent="-190458" algn="l" defTabSz="761830" rtl="0" eaLnBrk="1" latinLnBrk="0" hangingPunct="1">
                  <a:lnSpc>
                    <a:spcPct val="140000"/>
                  </a:lnSpc>
                  <a:spcBef>
                    <a:spcPts val="833"/>
                  </a:spcBef>
                  <a:buFont typeface="Arial" panose="020B0604020202020204" pitchFamily="34" charset="0"/>
                  <a:buChar char="•"/>
                  <a:defRPr sz="1667" b="0" i="0" kern="1200">
                    <a:solidFill>
                      <a:schemeClr val="tx1"/>
                    </a:solidFill>
                    <a:latin typeface="Paperlogy 5 Medium" pitchFamily="2" charset="-127"/>
                    <a:ea typeface="Paperlogy 5 Medium" pitchFamily="2" charset="-127"/>
                    <a:cs typeface="+mn-cs"/>
                  </a:defRPr>
                </a:lvl1pPr>
                <a:lvl2pPr marL="571371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2pPr>
                <a:lvl3pPr marL="952287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333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3pPr>
                <a:lvl4pPr marL="1333202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4pPr>
                <a:lvl5pPr marL="1714115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5pPr>
                <a:lvl6pPr marL="2095031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5946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6857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7775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𝑅𝐴𝑀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𝑠𝑖𝑧𝑒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Paperlogy 4 Regular" pitchFamily="2" charset="-127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𝑙𝑎𝑦𝑒𝑟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𝑅𝐴𝑀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𝑙𝑎𝑦𝑒𝑟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ko-KR" sz="2000" dirty="0">
                  <a:latin typeface="Paperlogy 4 Regular" pitchFamily="2" charset="-127"/>
                  <a:ea typeface="Paperlogy 4 Regular" pitchFamily="2" charset="-127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kumimoji="1" lang="en-US" altLang="ko-KR" sz="2000" dirty="0">
                    <a:latin typeface="Paperlogy 4 Regular" pitchFamily="2" charset="-127"/>
                    <a:ea typeface="Paperlogy 4 Regular" pitchFamily="2" charset="-127"/>
                  </a:rPr>
                  <a:t>When calculating gradients, all forward calculation values must be known.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kumimoji="1" lang="en-US" altLang="ko-KR" sz="2000" dirty="0">
                    <a:latin typeface="Paperlogy 4 Regular" pitchFamily="2" charset="-127"/>
                    <a:ea typeface="Paperlogy 4 Regular" pitchFamily="2" charset="-127"/>
                  </a:rPr>
                  <a:t>When Memory space is insufficient</a:t>
                </a:r>
              </a:p>
              <a:p>
                <a:pPr lvl="1" algn="just">
                  <a:lnSpc>
                    <a:spcPct val="130000"/>
                  </a:lnSpc>
                </a:pPr>
                <a:r>
                  <a:rPr kumimoji="1" lang="en-US" altLang="ko-KR" sz="1633" dirty="0"/>
                  <a:t>Reduce Mini-batch size</a:t>
                </a:r>
              </a:p>
              <a:p>
                <a:pPr lvl="1" algn="just">
                  <a:lnSpc>
                    <a:spcPct val="130000"/>
                  </a:lnSpc>
                </a:pPr>
                <a:r>
                  <a:rPr kumimoji="1" lang="en-US" altLang="ko-KR" sz="1633" dirty="0">
                    <a:latin typeface="Paperlogy 4 Regular" pitchFamily="2" charset="-127"/>
                    <a:ea typeface="Paperlogy 4 Regular" pitchFamily="2" charset="-127"/>
                  </a:rPr>
                  <a:t>Reduce dimensionality using strides</a:t>
                </a:r>
              </a:p>
              <a:p>
                <a:pPr lvl="1" algn="just">
                  <a:lnSpc>
                    <a:spcPct val="130000"/>
                  </a:lnSpc>
                </a:pPr>
                <a:r>
                  <a:rPr kumimoji="1" lang="en-US" altLang="ko-KR" sz="1633" dirty="0"/>
                  <a:t>Remove a few layers</a:t>
                </a:r>
                <a:endParaRPr kumimoji="1" lang="en-US" altLang="ko-KR" sz="1633" dirty="0">
                  <a:latin typeface="Paperlogy 4 Regular" pitchFamily="2" charset="-127"/>
                  <a:ea typeface="Paperlogy 4 Regular" pitchFamily="2" charset="-127"/>
                </a:endParaRPr>
              </a:p>
            </p:txBody>
          </p:sp>
        </mc:Choice>
        <mc:Fallback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53" y="1227137"/>
                <a:ext cx="7403977" cy="3548063"/>
              </a:xfrm>
              <a:prstGeom prst="rect">
                <a:avLst/>
              </a:prstGeom>
              <a:blipFill>
                <a:blip r:embed="rId2"/>
                <a:stretch>
                  <a:fillRect l="-741" t="-11684" r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319170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7DCA439-A871-4098-A409-5A50A12D7BE5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2804</TotalTime>
  <Words>641</Words>
  <Application>Microsoft Office PowerPoint</Application>
  <PresentationFormat>화면 슬라이드 쇼(16:10)</PresentationFormat>
  <Paragraphs>155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Arial</vt:lpstr>
      <vt:lpstr>Calibri</vt:lpstr>
      <vt:lpstr>Paperlogy 8 ExtraBold</vt:lpstr>
      <vt:lpstr>Paperlogy 7 Bold</vt:lpstr>
      <vt:lpstr>맑은 고딕</vt:lpstr>
      <vt:lpstr>Paperlogy 6 SemiBold</vt:lpstr>
      <vt:lpstr>Cambria Math</vt:lpstr>
      <vt:lpstr>Paperlogy 4 Regular</vt:lpstr>
      <vt:lpstr>Paperlogy 5 Medium</vt:lpstr>
      <vt:lpstr>1_디자인 사용자 지정</vt:lpstr>
      <vt:lpstr>Hands On Machine Learning</vt:lpstr>
      <vt:lpstr>INDEX</vt:lpstr>
      <vt:lpstr>14.1 Visual Cortex Structure</vt:lpstr>
      <vt:lpstr>14.2 Convolutional Layer</vt:lpstr>
      <vt:lpstr>14.2 Convolutional Layer : Filter</vt:lpstr>
      <vt:lpstr>14.2 Convolutional Layer : Stack Feature Maps</vt:lpstr>
      <vt:lpstr>14.2 Convolutional Layer : Stack Feature Maps</vt:lpstr>
      <vt:lpstr>14.2 Convolutional Layer : Stack Feature Maps</vt:lpstr>
      <vt:lpstr>14.2 Convolutional Layer : Memory</vt:lpstr>
      <vt:lpstr>14.3 Pooling Layer</vt:lpstr>
      <vt:lpstr>14.3 Pooling Layer : Max vs Avg</vt:lpstr>
      <vt:lpstr>14.4 Pooling Layer Implementation with Keras</vt:lpstr>
      <vt:lpstr>14.4 Pooling Layer Implementation with Keras</vt:lpstr>
      <vt:lpstr>14.5 CNN Structure</vt:lpstr>
      <vt:lpstr>14.5 CNN Structure</vt:lpstr>
      <vt:lpstr>14.5 CNN Structure : LeNet-5</vt:lpstr>
      <vt:lpstr>14.5 CNN Structure : AlexNet</vt:lpstr>
      <vt:lpstr>14.5 CNN Structure : AlexNet</vt:lpstr>
      <vt:lpstr>14.5 CNN Structure : AlexNet</vt:lpstr>
      <vt:lpstr>14.5 CNN Structure : GoogLeNet</vt:lpstr>
      <vt:lpstr>14.5 CNN Structure : GoogLeNet</vt:lpstr>
      <vt:lpstr>14.5 CNN Structure : GoogLeNet</vt:lpstr>
      <vt:lpstr>14.5 CNN Structure : GoogLeNet</vt:lpstr>
      <vt:lpstr>14.5 CNN Structure : VGGNet</vt:lpstr>
      <vt:lpstr>14.5 CNN Structure : VGGNet</vt:lpstr>
      <vt:lpstr>14.5 CNN Structure : ResNet</vt:lpstr>
      <vt:lpstr>14.5 CNN Structure : ResNet</vt:lpstr>
      <vt:lpstr>14.5 CNN Structure : ResNet</vt:lpstr>
      <vt:lpstr>14.5 CNN Structure : ResNet</vt:lpstr>
      <vt:lpstr>14.5 CNN Structure : ResNet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JeongHyuk Choi</dc:creator>
  <cp:lastModifiedBy>Jang Joon Yeong</cp:lastModifiedBy>
  <cp:revision>83</cp:revision>
  <dcterms:created xsi:type="dcterms:W3CDTF">2024-05-01T06:04:42Z</dcterms:created>
  <dcterms:modified xsi:type="dcterms:W3CDTF">2024-11-14T07:18:11Z</dcterms:modified>
</cp:coreProperties>
</file>